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8" r:id="rId3"/>
    <p:sldId id="257" r:id="rId4"/>
    <p:sldId id="260" r:id="rId5"/>
    <p:sldId id="261" r:id="rId6"/>
    <p:sldId id="25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60"/>
  </p:normalViewPr>
  <p:slideViewPr>
    <p:cSldViewPr snapToGrid="0">
      <p:cViewPr varScale="1">
        <p:scale>
          <a:sx n="82" d="100"/>
          <a:sy n="82" d="100"/>
        </p:scale>
        <p:origin x="720"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B26F47-2495-4078-8F44-ED6ECBAF72F0}" type="datetimeFigureOut">
              <a:rPr lang="en-US" smtClean="0"/>
              <a:t>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02C940-9CEE-4601-B244-1677CA3F5250}" type="slidenum">
              <a:rPr lang="en-US" smtClean="0"/>
              <a:t>‹#›</a:t>
            </a:fld>
            <a:endParaRPr lang="en-US"/>
          </a:p>
        </p:txBody>
      </p:sp>
    </p:spTree>
    <p:extLst>
      <p:ext uri="{BB962C8B-B14F-4D97-AF65-F5344CB8AC3E}">
        <p14:creationId xmlns:p14="http://schemas.microsoft.com/office/powerpoint/2010/main" val="23933021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Omission of potential important data features (race, gender, ethnicity) could make the model bias. Additionally, in my model in particular the names provided in my raw data could cloud the goal of the project. Missing values need to be filled in order to make the model as accurate as possible. </a:t>
            </a:r>
          </a:p>
        </p:txBody>
      </p:sp>
      <p:sp>
        <p:nvSpPr>
          <p:cNvPr id="4" name="Slide Number Placeholder 3"/>
          <p:cNvSpPr>
            <a:spLocks noGrp="1"/>
          </p:cNvSpPr>
          <p:nvPr>
            <p:ph type="sldNum" sz="quarter" idx="5"/>
          </p:nvPr>
        </p:nvSpPr>
        <p:spPr/>
        <p:txBody>
          <a:bodyPr/>
          <a:lstStyle/>
          <a:p>
            <a:fld id="{A202C940-9CEE-4601-B244-1677CA3F5250}" type="slidenum">
              <a:rPr lang="en-US" smtClean="0"/>
              <a:t>2</a:t>
            </a:fld>
            <a:endParaRPr lang="en-US"/>
          </a:p>
        </p:txBody>
      </p:sp>
    </p:spTree>
    <p:extLst>
      <p:ext uri="{BB962C8B-B14F-4D97-AF65-F5344CB8AC3E}">
        <p14:creationId xmlns:p14="http://schemas.microsoft.com/office/powerpoint/2010/main" val="218507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my model, structured data is a necessity, hence using a relational database. In my model, I chose to use an ETL pipeline because I’d like to clean and manipulate the data prior to training my model. Doing this all at once seems hectic. Also, in this case, near-real time data isn’t a necessity. I chose to use </a:t>
            </a:r>
            <a:r>
              <a:rPr lang="en-US" b="0" i="0" dirty="0">
                <a:solidFill>
                  <a:srgbClr val="202020"/>
                </a:solidFill>
                <a:effectLst/>
              </a:rPr>
              <a:t>parquet files due to the need for big data processing and access to large data sets. </a:t>
            </a:r>
            <a:endParaRPr lang="en-US" b="0" dirty="0"/>
          </a:p>
          <a:p>
            <a:endParaRPr lang="en-US" dirty="0"/>
          </a:p>
        </p:txBody>
      </p:sp>
      <p:sp>
        <p:nvSpPr>
          <p:cNvPr id="4" name="Slide Number Placeholder 3"/>
          <p:cNvSpPr>
            <a:spLocks noGrp="1"/>
          </p:cNvSpPr>
          <p:nvPr>
            <p:ph type="sldNum" sz="quarter" idx="5"/>
          </p:nvPr>
        </p:nvSpPr>
        <p:spPr/>
        <p:txBody>
          <a:bodyPr/>
          <a:lstStyle/>
          <a:p>
            <a:fld id="{A202C940-9CEE-4601-B244-1677CA3F5250}" type="slidenum">
              <a:rPr lang="en-US" smtClean="0"/>
              <a:t>4</a:t>
            </a:fld>
            <a:endParaRPr lang="en-US"/>
          </a:p>
        </p:txBody>
      </p:sp>
    </p:spTree>
    <p:extLst>
      <p:ext uri="{BB962C8B-B14F-4D97-AF65-F5344CB8AC3E}">
        <p14:creationId xmlns:p14="http://schemas.microsoft.com/office/powerpoint/2010/main" val="829694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Screenshot of my new cleaned data uploaded using </a:t>
            </a:r>
            <a:r>
              <a:rPr lang="en-US" dirty="0" err="1"/>
              <a:t>pgAdmin</a:t>
            </a:r>
            <a:r>
              <a:rPr lang="en-US" dirty="0"/>
              <a:t>. </a:t>
            </a:r>
          </a:p>
        </p:txBody>
      </p:sp>
      <p:sp>
        <p:nvSpPr>
          <p:cNvPr id="4" name="Slide Number Placeholder 3"/>
          <p:cNvSpPr>
            <a:spLocks noGrp="1"/>
          </p:cNvSpPr>
          <p:nvPr>
            <p:ph type="sldNum" sz="quarter" idx="5"/>
          </p:nvPr>
        </p:nvSpPr>
        <p:spPr/>
        <p:txBody>
          <a:bodyPr/>
          <a:lstStyle/>
          <a:p>
            <a:fld id="{A202C940-9CEE-4601-B244-1677CA3F5250}" type="slidenum">
              <a:rPr lang="en-US" smtClean="0"/>
              <a:t>6</a:t>
            </a:fld>
            <a:endParaRPr lang="en-US"/>
          </a:p>
        </p:txBody>
      </p:sp>
    </p:spTree>
    <p:extLst>
      <p:ext uri="{BB962C8B-B14F-4D97-AF65-F5344CB8AC3E}">
        <p14:creationId xmlns:p14="http://schemas.microsoft.com/office/powerpoint/2010/main" val="2513686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5FECE-1A90-8AB2-096A-E1ADD9D8EA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02AA01-3C65-9872-1B85-CC01E397E2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32B0FB5-A961-1E9E-3AAB-EA6408B331E7}"/>
              </a:ext>
            </a:extLst>
          </p:cNvPr>
          <p:cNvSpPr>
            <a:spLocks noGrp="1"/>
          </p:cNvSpPr>
          <p:nvPr>
            <p:ph type="dt" sz="half" idx="10"/>
          </p:nvPr>
        </p:nvSpPr>
        <p:spPr/>
        <p:txBody>
          <a:bodyPr/>
          <a:lstStyle/>
          <a:p>
            <a:fld id="{0907E5E8-B583-45B8-9F83-7B972B83C9EA}" type="datetimeFigureOut">
              <a:rPr lang="en-US" smtClean="0"/>
              <a:t>2/4/2025</a:t>
            </a:fld>
            <a:endParaRPr lang="en-US"/>
          </a:p>
        </p:txBody>
      </p:sp>
      <p:sp>
        <p:nvSpPr>
          <p:cNvPr id="5" name="Footer Placeholder 4">
            <a:extLst>
              <a:ext uri="{FF2B5EF4-FFF2-40B4-BE49-F238E27FC236}">
                <a16:creationId xmlns:a16="http://schemas.microsoft.com/office/drawing/2014/main" id="{07043715-03DD-472D-01D5-0CFC5C0C57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E7401B-C2E9-5851-D788-4EADB43BB5EC}"/>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24982497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AA740-E7BA-906C-B256-43FDEB6406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F398D3A-3979-93C4-0AD2-75DB755A39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394693-94F8-1B80-A2C4-958AB52517AF}"/>
              </a:ext>
            </a:extLst>
          </p:cNvPr>
          <p:cNvSpPr>
            <a:spLocks noGrp="1"/>
          </p:cNvSpPr>
          <p:nvPr>
            <p:ph type="dt" sz="half" idx="10"/>
          </p:nvPr>
        </p:nvSpPr>
        <p:spPr/>
        <p:txBody>
          <a:bodyPr/>
          <a:lstStyle/>
          <a:p>
            <a:fld id="{0907E5E8-B583-45B8-9F83-7B972B83C9EA}" type="datetimeFigureOut">
              <a:rPr lang="en-US" smtClean="0"/>
              <a:t>2/4/2025</a:t>
            </a:fld>
            <a:endParaRPr lang="en-US"/>
          </a:p>
        </p:txBody>
      </p:sp>
      <p:sp>
        <p:nvSpPr>
          <p:cNvPr id="5" name="Footer Placeholder 4">
            <a:extLst>
              <a:ext uri="{FF2B5EF4-FFF2-40B4-BE49-F238E27FC236}">
                <a16:creationId xmlns:a16="http://schemas.microsoft.com/office/drawing/2014/main" id="{67944E4F-A0B5-EB9A-8570-705BA080E4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89379C-DE1A-1EFF-523F-3528A7C3C1C7}"/>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376209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700F7D-382C-D435-DB70-2D9FA8A617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2E0D0A5-DF25-C202-01F3-2141DD3DF1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B15DDB-B90C-601B-FBEA-26516F70DE97}"/>
              </a:ext>
            </a:extLst>
          </p:cNvPr>
          <p:cNvSpPr>
            <a:spLocks noGrp="1"/>
          </p:cNvSpPr>
          <p:nvPr>
            <p:ph type="dt" sz="half" idx="10"/>
          </p:nvPr>
        </p:nvSpPr>
        <p:spPr/>
        <p:txBody>
          <a:bodyPr/>
          <a:lstStyle/>
          <a:p>
            <a:fld id="{0907E5E8-B583-45B8-9F83-7B972B83C9EA}" type="datetimeFigureOut">
              <a:rPr lang="en-US" smtClean="0"/>
              <a:t>2/4/2025</a:t>
            </a:fld>
            <a:endParaRPr lang="en-US"/>
          </a:p>
        </p:txBody>
      </p:sp>
      <p:sp>
        <p:nvSpPr>
          <p:cNvPr id="5" name="Footer Placeholder 4">
            <a:extLst>
              <a:ext uri="{FF2B5EF4-FFF2-40B4-BE49-F238E27FC236}">
                <a16:creationId xmlns:a16="http://schemas.microsoft.com/office/drawing/2014/main" id="{99A865AD-13AC-AD69-7FA3-F0CB7531AD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9FABBC-EBFD-6975-21BE-0915442AC06B}"/>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1554734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948E-2359-B82F-141C-4FD3F1676E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BD7D64-A410-0AD3-5E42-C7254188FFC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6AC94F-9BE4-5169-31A9-87EB8B8D2EEC}"/>
              </a:ext>
            </a:extLst>
          </p:cNvPr>
          <p:cNvSpPr>
            <a:spLocks noGrp="1"/>
          </p:cNvSpPr>
          <p:nvPr>
            <p:ph type="dt" sz="half" idx="10"/>
          </p:nvPr>
        </p:nvSpPr>
        <p:spPr/>
        <p:txBody>
          <a:bodyPr/>
          <a:lstStyle/>
          <a:p>
            <a:fld id="{0907E5E8-B583-45B8-9F83-7B972B83C9EA}" type="datetimeFigureOut">
              <a:rPr lang="en-US" smtClean="0"/>
              <a:t>2/4/2025</a:t>
            </a:fld>
            <a:endParaRPr lang="en-US"/>
          </a:p>
        </p:txBody>
      </p:sp>
      <p:sp>
        <p:nvSpPr>
          <p:cNvPr id="5" name="Footer Placeholder 4">
            <a:extLst>
              <a:ext uri="{FF2B5EF4-FFF2-40B4-BE49-F238E27FC236}">
                <a16:creationId xmlns:a16="http://schemas.microsoft.com/office/drawing/2014/main" id="{247AB8E0-9033-7029-5125-42690B34EC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DCB9B4-A5A2-73E3-2F17-C5BB7B1DF336}"/>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270823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531B8-4664-9B1C-FAAB-EAE5591D18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9AD8FB-E4F2-E9BB-7FEF-D4F50C71FD4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ECB695-5F1D-998B-5794-C78B166DCCD0}"/>
              </a:ext>
            </a:extLst>
          </p:cNvPr>
          <p:cNvSpPr>
            <a:spLocks noGrp="1"/>
          </p:cNvSpPr>
          <p:nvPr>
            <p:ph type="dt" sz="half" idx="10"/>
          </p:nvPr>
        </p:nvSpPr>
        <p:spPr/>
        <p:txBody>
          <a:bodyPr/>
          <a:lstStyle/>
          <a:p>
            <a:fld id="{0907E5E8-B583-45B8-9F83-7B972B83C9EA}" type="datetimeFigureOut">
              <a:rPr lang="en-US" smtClean="0"/>
              <a:t>2/4/2025</a:t>
            </a:fld>
            <a:endParaRPr lang="en-US"/>
          </a:p>
        </p:txBody>
      </p:sp>
      <p:sp>
        <p:nvSpPr>
          <p:cNvPr id="5" name="Footer Placeholder 4">
            <a:extLst>
              <a:ext uri="{FF2B5EF4-FFF2-40B4-BE49-F238E27FC236}">
                <a16:creationId xmlns:a16="http://schemas.microsoft.com/office/drawing/2014/main" id="{6367D62D-720D-86F7-A9F1-C3C2DB87F9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CEEDCC-3269-92A6-6ACD-7ED7B8BB4BAC}"/>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2653621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64094-BF15-D94D-08CC-20B4F6468D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D39F184-A937-FE22-0869-06BC6E8346E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F96165-8EBA-C419-2B5D-69107F6F273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45A855-3D19-1F38-2D7B-9D94D8B5419A}"/>
              </a:ext>
            </a:extLst>
          </p:cNvPr>
          <p:cNvSpPr>
            <a:spLocks noGrp="1"/>
          </p:cNvSpPr>
          <p:nvPr>
            <p:ph type="dt" sz="half" idx="10"/>
          </p:nvPr>
        </p:nvSpPr>
        <p:spPr/>
        <p:txBody>
          <a:bodyPr/>
          <a:lstStyle/>
          <a:p>
            <a:fld id="{0907E5E8-B583-45B8-9F83-7B972B83C9EA}" type="datetimeFigureOut">
              <a:rPr lang="en-US" smtClean="0"/>
              <a:t>2/4/2025</a:t>
            </a:fld>
            <a:endParaRPr lang="en-US"/>
          </a:p>
        </p:txBody>
      </p:sp>
      <p:sp>
        <p:nvSpPr>
          <p:cNvPr id="6" name="Footer Placeholder 5">
            <a:extLst>
              <a:ext uri="{FF2B5EF4-FFF2-40B4-BE49-F238E27FC236}">
                <a16:creationId xmlns:a16="http://schemas.microsoft.com/office/drawing/2014/main" id="{F59D65DE-FFA9-2FA7-54BC-971B2D8B51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93CDC6-3326-A764-EF55-573AC0F30C38}"/>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264038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A15FA-D49A-46C1-E819-AA31CD023A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53505D-DA68-7869-DD9A-0DF4DE88D6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6C0A0B-DAF9-E693-3054-006B300B44F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024AE15-7FF5-A8C7-3FC6-372F12AB5D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03A9EB-CEC7-801C-EEC6-D5BF9DA3E5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F135D0-B1A7-ECBC-CD04-8118340D9CEF}"/>
              </a:ext>
            </a:extLst>
          </p:cNvPr>
          <p:cNvSpPr>
            <a:spLocks noGrp="1"/>
          </p:cNvSpPr>
          <p:nvPr>
            <p:ph type="dt" sz="half" idx="10"/>
          </p:nvPr>
        </p:nvSpPr>
        <p:spPr/>
        <p:txBody>
          <a:bodyPr/>
          <a:lstStyle/>
          <a:p>
            <a:fld id="{0907E5E8-B583-45B8-9F83-7B972B83C9EA}" type="datetimeFigureOut">
              <a:rPr lang="en-US" smtClean="0"/>
              <a:t>2/4/2025</a:t>
            </a:fld>
            <a:endParaRPr lang="en-US"/>
          </a:p>
        </p:txBody>
      </p:sp>
      <p:sp>
        <p:nvSpPr>
          <p:cNvPr id="8" name="Footer Placeholder 7">
            <a:extLst>
              <a:ext uri="{FF2B5EF4-FFF2-40B4-BE49-F238E27FC236}">
                <a16:creationId xmlns:a16="http://schemas.microsoft.com/office/drawing/2014/main" id="{5D1DEE95-0D2D-387E-E994-99EEDF1AF2C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B1433C-16CE-8D82-1762-593E122AB15B}"/>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3550712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9A64-FCDC-6D00-131D-AE4A1A706BA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A6099B-B7A8-62B7-52D4-24B6EC85EE06}"/>
              </a:ext>
            </a:extLst>
          </p:cNvPr>
          <p:cNvSpPr>
            <a:spLocks noGrp="1"/>
          </p:cNvSpPr>
          <p:nvPr>
            <p:ph type="dt" sz="half" idx="10"/>
          </p:nvPr>
        </p:nvSpPr>
        <p:spPr/>
        <p:txBody>
          <a:bodyPr/>
          <a:lstStyle/>
          <a:p>
            <a:fld id="{0907E5E8-B583-45B8-9F83-7B972B83C9EA}" type="datetimeFigureOut">
              <a:rPr lang="en-US" smtClean="0"/>
              <a:t>2/4/2025</a:t>
            </a:fld>
            <a:endParaRPr lang="en-US"/>
          </a:p>
        </p:txBody>
      </p:sp>
      <p:sp>
        <p:nvSpPr>
          <p:cNvPr id="4" name="Footer Placeholder 3">
            <a:extLst>
              <a:ext uri="{FF2B5EF4-FFF2-40B4-BE49-F238E27FC236}">
                <a16:creationId xmlns:a16="http://schemas.microsoft.com/office/drawing/2014/main" id="{59F2E12A-EE81-472E-6BFE-FDBABC3689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8F3E7A-7DE8-48FD-A51A-EB15DF164B69}"/>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4402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1D6314-DC0A-4672-5F2E-43560E719FA4}"/>
              </a:ext>
            </a:extLst>
          </p:cNvPr>
          <p:cNvSpPr>
            <a:spLocks noGrp="1"/>
          </p:cNvSpPr>
          <p:nvPr>
            <p:ph type="dt" sz="half" idx="10"/>
          </p:nvPr>
        </p:nvSpPr>
        <p:spPr/>
        <p:txBody>
          <a:bodyPr/>
          <a:lstStyle/>
          <a:p>
            <a:fld id="{0907E5E8-B583-45B8-9F83-7B972B83C9EA}" type="datetimeFigureOut">
              <a:rPr lang="en-US" smtClean="0"/>
              <a:t>2/4/2025</a:t>
            </a:fld>
            <a:endParaRPr lang="en-US"/>
          </a:p>
        </p:txBody>
      </p:sp>
      <p:sp>
        <p:nvSpPr>
          <p:cNvPr id="3" name="Footer Placeholder 2">
            <a:extLst>
              <a:ext uri="{FF2B5EF4-FFF2-40B4-BE49-F238E27FC236}">
                <a16:creationId xmlns:a16="http://schemas.microsoft.com/office/drawing/2014/main" id="{40BC1381-4C5F-C162-15C2-A3C6AD02FDD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D19C86-04D5-6F56-262B-5064844252ED}"/>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3967360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42698-5CD6-E55A-8BB3-211DB529D8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F86B80-A688-267D-BC9D-C01A874927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F26C99-FA97-772C-3DF2-06537584C5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194E11-772F-7320-8E21-AB4DC401AAAB}"/>
              </a:ext>
            </a:extLst>
          </p:cNvPr>
          <p:cNvSpPr>
            <a:spLocks noGrp="1"/>
          </p:cNvSpPr>
          <p:nvPr>
            <p:ph type="dt" sz="half" idx="10"/>
          </p:nvPr>
        </p:nvSpPr>
        <p:spPr/>
        <p:txBody>
          <a:bodyPr/>
          <a:lstStyle/>
          <a:p>
            <a:fld id="{0907E5E8-B583-45B8-9F83-7B972B83C9EA}" type="datetimeFigureOut">
              <a:rPr lang="en-US" smtClean="0"/>
              <a:t>2/4/2025</a:t>
            </a:fld>
            <a:endParaRPr lang="en-US"/>
          </a:p>
        </p:txBody>
      </p:sp>
      <p:sp>
        <p:nvSpPr>
          <p:cNvPr id="6" name="Footer Placeholder 5">
            <a:extLst>
              <a:ext uri="{FF2B5EF4-FFF2-40B4-BE49-F238E27FC236}">
                <a16:creationId xmlns:a16="http://schemas.microsoft.com/office/drawing/2014/main" id="{00E5ED79-1C7C-7C4B-796B-B01253C744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2954C4-CC78-F919-9BD2-237FC6C65259}"/>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18476466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F5092-C22F-FC52-990D-249B0DEE38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69AA372-D130-F19B-E4CE-349C7B2CF0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5E7AA4-9A67-E9EE-2501-9A99B0F13A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9357EA-91D9-5FEF-1A6B-9A65BCDB4E49}"/>
              </a:ext>
            </a:extLst>
          </p:cNvPr>
          <p:cNvSpPr>
            <a:spLocks noGrp="1"/>
          </p:cNvSpPr>
          <p:nvPr>
            <p:ph type="dt" sz="half" idx="10"/>
          </p:nvPr>
        </p:nvSpPr>
        <p:spPr/>
        <p:txBody>
          <a:bodyPr/>
          <a:lstStyle/>
          <a:p>
            <a:fld id="{0907E5E8-B583-45B8-9F83-7B972B83C9EA}" type="datetimeFigureOut">
              <a:rPr lang="en-US" smtClean="0"/>
              <a:t>2/4/2025</a:t>
            </a:fld>
            <a:endParaRPr lang="en-US"/>
          </a:p>
        </p:txBody>
      </p:sp>
      <p:sp>
        <p:nvSpPr>
          <p:cNvPr id="6" name="Footer Placeholder 5">
            <a:extLst>
              <a:ext uri="{FF2B5EF4-FFF2-40B4-BE49-F238E27FC236}">
                <a16:creationId xmlns:a16="http://schemas.microsoft.com/office/drawing/2014/main" id="{1C7156CB-AE7D-0BB9-79AE-FCF842063D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E8BA31-4CEA-3A3F-3ABC-F8F1CAC107D7}"/>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341251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E52EDA-B372-8990-051B-406060D507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3C5CA3D-9F7F-64D3-5F95-39FF9A2C6E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0768BC-E4A9-4024-384D-6134F5EEA6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907E5E8-B583-45B8-9F83-7B972B83C9EA}" type="datetimeFigureOut">
              <a:rPr lang="en-US" smtClean="0"/>
              <a:t>2/4/2025</a:t>
            </a:fld>
            <a:endParaRPr lang="en-US"/>
          </a:p>
        </p:txBody>
      </p:sp>
      <p:sp>
        <p:nvSpPr>
          <p:cNvPr id="5" name="Footer Placeholder 4">
            <a:extLst>
              <a:ext uri="{FF2B5EF4-FFF2-40B4-BE49-F238E27FC236}">
                <a16:creationId xmlns:a16="http://schemas.microsoft.com/office/drawing/2014/main" id="{E29CC414-2A25-9A45-9363-C7C05B1FBA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C29E256-70F8-ED00-60F3-63D09A3C20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F8844D1-F3F1-44FE-A3B0-4B6983B8268F}" type="slidenum">
              <a:rPr lang="en-US" smtClean="0"/>
              <a:t>‹#›</a:t>
            </a:fld>
            <a:endParaRPr lang="en-US"/>
          </a:p>
        </p:txBody>
      </p:sp>
    </p:spTree>
    <p:extLst>
      <p:ext uri="{BB962C8B-B14F-4D97-AF65-F5344CB8AC3E}">
        <p14:creationId xmlns:p14="http://schemas.microsoft.com/office/powerpoint/2010/main" val="38892096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Person In A Lab">
            <a:extLst>
              <a:ext uri="{FF2B5EF4-FFF2-40B4-BE49-F238E27FC236}">
                <a16:creationId xmlns:a16="http://schemas.microsoft.com/office/drawing/2014/main" id="{4EE7BA16-4706-828D-479D-F52B0A8E7711}"/>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5A1F78-601D-F982-A598-555D1A9E8C9C}"/>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Week 3 Lab Assignment #2</a:t>
            </a:r>
          </a:p>
        </p:txBody>
      </p:sp>
      <p:sp>
        <p:nvSpPr>
          <p:cNvPr id="3" name="Subtitle 2">
            <a:extLst>
              <a:ext uri="{FF2B5EF4-FFF2-40B4-BE49-F238E27FC236}">
                <a16:creationId xmlns:a16="http://schemas.microsoft.com/office/drawing/2014/main" id="{7EC21916-9585-191A-CE9E-B7B3C8A5C13E}"/>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By: Logan Martin</a:t>
            </a:r>
          </a:p>
        </p:txBody>
      </p:sp>
    </p:spTree>
    <p:extLst>
      <p:ext uri="{BB962C8B-B14F-4D97-AF65-F5344CB8AC3E}">
        <p14:creationId xmlns:p14="http://schemas.microsoft.com/office/powerpoint/2010/main" val="1926016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9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B845F-C71E-47FF-0A9A-40F67FBA8A42}"/>
              </a:ext>
            </a:extLst>
          </p:cNvPr>
          <p:cNvSpPr>
            <a:spLocks noGrp="1"/>
          </p:cNvSpPr>
          <p:nvPr>
            <p:ph type="title"/>
          </p:nvPr>
        </p:nvSpPr>
        <p:spPr>
          <a:xfrm>
            <a:off x="959498" y="402448"/>
            <a:ext cx="10515600" cy="1325563"/>
          </a:xfrm>
        </p:spPr>
        <p:txBody>
          <a:bodyPr/>
          <a:lstStyle/>
          <a:p>
            <a:r>
              <a:rPr lang="en-US" dirty="0"/>
              <a:t>3 Potential problems in this data set:</a:t>
            </a:r>
          </a:p>
        </p:txBody>
      </p:sp>
      <p:sp>
        <p:nvSpPr>
          <p:cNvPr id="3" name="Content Placeholder 2">
            <a:extLst>
              <a:ext uri="{FF2B5EF4-FFF2-40B4-BE49-F238E27FC236}">
                <a16:creationId xmlns:a16="http://schemas.microsoft.com/office/drawing/2014/main" id="{7A123B17-1F94-E3E2-8246-21AC6DE7A22D}"/>
              </a:ext>
            </a:extLst>
          </p:cNvPr>
          <p:cNvSpPr>
            <a:spLocks noGrp="1"/>
          </p:cNvSpPr>
          <p:nvPr>
            <p:ph idx="1"/>
          </p:nvPr>
        </p:nvSpPr>
        <p:spPr>
          <a:xfrm>
            <a:off x="959498" y="2050078"/>
            <a:ext cx="10515600" cy="4351338"/>
          </a:xfrm>
        </p:spPr>
        <p:txBody>
          <a:bodyPr/>
          <a:lstStyle/>
          <a:p>
            <a:pPr>
              <a:lnSpc>
                <a:spcPct val="200000"/>
              </a:lnSpc>
            </a:pPr>
            <a:r>
              <a:rPr lang="en-US" dirty="0"/>
              <a:t>Omission of race, gender, ethnicity</a:t>
            </a:r>
          </a:p>
          <a:p>
            <a:pPr>
              <a:lnSpc>
                <a:spcPct val="200000"/>
              </a:lnSpc>
            </a:pPr>
            <a:r>
              <a:rPr lang="en-US" dirty="0"/>
              <a:t>Name is a feature that doesn’t add value to the research</a:t>
            </a:r>
          </a:p>
          <a:p>
            <a:pPr>
              <a:lnSpc>
                <a:spcPct val="200000"/>
              </a:lnSpc>
            </a:pPr>
            <a:r>
              <a:rPr lang="en-US" dirty="0"/>
              <a:t>Missing values under Marital Status feature</a:t>
            </a:r>
          </a:p>
        </p:txBody>
      </p:sp>
    </p:spTree>
    <p:extLst>
      <p:ext uri="{BB962C8B-B14F-4D97-AF65-F5344CB8AC3E}">
        <p14:creationId xmlns:p14="http://schemas.microsoft.com/office/powerpoint/2010/main" val="3217127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1B7D8CF-C56A-1D7E-8EC4-02CE7B48E108}"/>
              </a:ext>
            </a:extLst>
          </p:cNvPr>
          <p:cNvPicPr>
            <a:picLocks noChangeAspect="1"/>
          </p:cNvPicPr>
          <p:nvPr/>
        </p:nvPicPr>
        <p:blipFill>
          <a:blip r:embed="rId2"/>
          <a:stretch>
            <a:fillRect/>
          </a:stretch>
        </p:blipFill>
        <p:spPr>
          <a:xfrm>
            <a:off x="90808" y="1201175"/>
            <a:ext cx="11615522" cy="5054157"/>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6542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70B2E-3EB3-AC3F-8ACA-55663B2E5E2D}"/>
              </a:ext>
            </a:extLst>
          </p:cNvPr>
          <p:cNvSpPr>
            <a:spLocks noGrp="1"/>
          </p:cNvSpPr>
          <p:nvPr>
            <p:ph type="title"/>
          </p:nvPr>
        </p:nvSpPr>
        <p:spPr/>
        <p:txBody>
          <a:bodyPr/>
          <a:lstStyle/>
          <a:p>
            <a:r>
              <a:rPr lang="en-US" dirty="0"/>
              <a:t>Tools and database used:</a:t>
            </a:r>
          </a:p>
        </p:txBody>
      </p:sp>
      <p:sp>
        <p:nvSpPr>
          <p:cNvPr id="3" name="Content Placeholder 2">
            <a:extLst>
              <a:ext uri="{FF2B5EF4-FFF2-40B4-BE49-F238E27FC236}">
                <a16:creationId xmlns:a16="http://schemas.microsoft.com/office/drawing/2014/main" id="{3E72E72C-3CE3-0DDD-1930-8E613C8F948A}"/>
              </a:ext>
            </a:extLst>
          </p:cNvPr>
          <p:cNvSpPr>
            <a:spLocks noGrp="1"/>
          </p:cNvSpPr>
          <p:nvPr>
            <p:ph idx="1"/>
          </p:nvPr>
        </p:nvSpPr>
        <p:spPr>
          <a:xfrm>
            <a:off x="838200" y="1926933"/>
            <a:ext cx="10515600" cy="4351338"/>
          </a:xfrm>
        </p:spPr>
        <p:txBody>
          <a:bodyPr/>
          <a:lstStyle/>
          <a:p>
            <a:pPr>
              <a:buFont typeface="Arial" panose="020B0604020202020204" pitchFamily="34" charset="0"/>
              <a:buChar char="•"/>
            </a:pPr>
            <a:r>
              <a:rPr lang="en-US" b="1" i="0" dirty="0">
                <a:solidFill>
                  <a:srgbClr val="000000"/>
                </a:solidFill>
                <a:effectLst/>
              </a:rPr>
              <a:t>Relational database (PostgreSQL)</a:t>
            </a:r>
            <a:endParaRPr lang="en-US" dirty="0"/>
          </a:p>
          <a:p>
            <a:pPr>
              <a:buFont typeface="Arial" panose="020B0604020202020204" pitchFamily="34" charset="0"/>
              <a:buChar char="•"/>
            </a:pPr>
            <a:r>
              <a:rPr lang="en-US" b="1" i="0" dirty="0">
                <a:solidFill>
                  <a:srgbClr val="202020"/>
                </a:solidFill>
                <a:effectLst/>
              </a:rPr>
              <a:t>ETL pipeline</a:t>
            </a:r>
            <a:endParaRPr lang="en-US" dirty="0"/>
          </a:p>
          <a:p>
            <a:pPr>
              <a:buFont typeface="Arial" panose="020B0604020202020204" pitchFamily="34" charset="0"/>
              <a:buChar char="•"/>
            </a:pPr>
            <a:r>
              <a:rPr lang="en-US" b="1" i="0" dirty="0">
                <a:solidFill>
                  <a:srgbClr val="202020"/>
                </a:solidFill>
                <a:effectLst/>
              </a:rPr>
              <a:t>CSV file</a:t>
            </a:r>
            <a:endParaRPr lang="en-US" dirty="0"/>
          </a:p>
          <a:p>
            <a:pPr>
              <a:buFont typeface="Arial" panose="020B0604020202020204" pitchFamily="34" charset="0"/>
              <a:buChar char="•"/>
            </a:pPr>
            <a:r>
              <a:rPr lang="en-US" b="1" i="0" dirty="0">
                <a:solidFill>
                  <a:srgbClr val="202020"/>
                </a:solidFill>
                <a:effectLst/>
              </a:rPr>
              <a:t>JSON</a:t>
            </a:r>
            <a:endParaRPr lang="en-US" dirty="0"/>
          </a:p>
          <a:p>
            <a:pPr>
              <a:buFont typeface="Arial" panose="020B0604020202020204" pitchFamily="34" charset="0"/>
              <a:buChar char="•"/>
            </a:pPr>
            <a:r>
              <a:rPr lang="en-US" b="1" i="0" dirty="0">
                <a:solidFill>
                  <a:srgbClr val="202020"/>
                </a:solidFill>
                <a:effectLst/>
              </a:rPr>
              <a:t>Parquet files due to the need for big data processing and access to large data sets</a:t>
            </a:r>
            <a:endParaRPr lang="en-US" dirty="0"/>
          </a:p>
          <a:p>
            <a:endParaRPr lang="en-US" dirty="0"/>
          </a:p>
        </p:txBody>
      </p:sp>
    </p:spTree>
    <p:extLst>
      <p:ext uri="{BB962C8B-B14F-4D97-AF65-F5344CB8AC3E}">
        <p14:creationId xmlns:p14="http://schemas.microsoft.com/office/powerpoint/2010/main" val="509381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FF6E8-4A75-B7D5-A45A-CFCF4172A264}"/>
              </a:ext>
            </a:extLst>
          </p:cNvPr>
          <p:cNvSpPr>
            <a:spLocks noGrp="1"/>
          </p:cNvSpPr>
          <p:nvPr>
            <p:ph type="title"/>
          </p:nvPr>
        </p:nvSpPr>
        <p:spPr/>
        <p:txBody>
          <a:bodyPr/>
          <a:lstStyle/>
          <a:p>
            <a:r>
              <a:rPr lang="en-US" dirty="0"/>
              <a:t>Plan for Schema changes overtime:</a:t>
            </a:r>
          </a:p>
        </p:txBody>
      </p:sp>
      <p:sp>
        <p:nvSpPr>
          <p:cNvPr id="3" name="Content Placeholder 2">
            <a:extLst>
              <a:ext uri="{FF2B5EF4-FFF2-40B4-BE49-F238E27FC236}">
                <a16:creationId xmlns:a16="http://schemas.microsoft.com/office/drawing/2014/main" id="{3D0AE380-7EB0-E945-BE77-7B6410636FD8}"/>
              </a:ext>
            </a:extLst>
          </p:cNvPr>
          <p:cNvSpPr>
            <a:spLocks noGrp="1"/>
          </p:cNvSpPr>
          <p:nvPr>
            <p:ph idx="1"/>
          </p:nvPr>
        </p:nvSpPr>
        <p:spPr>
          <a:xfrm>
            <a:off x="838200" y="2385462"/>
            <a:ext cx="10515600" cy="4351338"/>
          </a:xfrm>
        </p:spPr>
        <p:txBody>
          <a:bodyPr/>
          <a:lstStyle/>
          <a:p>
            <a:r>
              <a:rPr lang="en-US" dirty="0"/>
              <a:t>As my model develops and gathers new information, it’s important for consistent monitoring and validation to happen</a:t>
            </a:r>
          </a:p>
          <a:p>
            <a:r>
              <a:rPr lang="en-US" dirty="0"/>
              <a:t>By monitoring the data, we can add new information as needed and fix any bias along the way that affects the accuracy as the data changes</a:t>
            </a:r>
          </a:p>
          <a:p>
            <a:r>
              <a:rPr lang="en-US" dirty="0"/>
              <a:t>Using Validation technique, we can spot features with missing values and potentially combine features to help with model accuracy</a:t>
            </a:r>
          </a:p>
          <a:p>
            <a:endParaRPr lang="en-US" dirty="0"/>
          </a:p>
        </p:txBody>
      </p:sp>
    </p:spTree>
    <p:extLst>
      <p:ext uri="{BB962C8B-B14F-4D97-AF65-F5344CB8AC3E}">
        <p14:creationId xmlns:p14="http://schemas.microsoft.com/office/powerpoint/2010/main" val="12971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77F05-095D-C716-512A-D4330933DF45}"/>
              </a:ext>
            </a:extLst>
          </p:cNvPr>
          <p:cNvSpPr>
            <a:spLocks noGrp="1"/>
          </p:cNvSpPr>
          <p:nvPr>
            <p:ph type="title"/>
          </p:nvPr>
        </p:nvSpPr>
        <p:spPr/>
        <p:txBody>
          <a:bodyPr/>
          <a:lstStyle/>
          <a:p>
            <a:endParaRPr lang="en-US"/>
          </a:p>
        </p:txBody>
      </p:sp>
      <p:pic>
        <p:nvPicPr>
          <p:cNvPr id="4" name="Picture 3" descr="A screenshot of a computer&#10;&#10;Description automatically generated">
            <a:extLst>
              <a:ext uri="{FF2B5EF4-FFF2-40B4-BE49-F238E27FC236}">
                <a16:creationId xmlns:a16="http://schemas.microsoft.com/office/drawing/2014/main" id="{E7A59C01-A959-1B07-8E17-EE090D78D0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5539"/>
            <a:ext cx="12192000" cy="6626921"/>
          </a:xfrm>
          <a:prstGeom prst="rect">
            <a:avLst/>
          </a:prstGeom>
        </p:spPr>
      </p:pic>
    </p:spTree>
    <p:extLst>
      <p:ext uri="{BB962C8B-B14F-4D97-AF65-F5344CB8AC3E}">
        <p14:creationId xmlns:p14="http://schemas.microsoft.com/office/powerpoint/2010/main" val="1026363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TotalTime>
  <Words>299</Words>
  <Application>Microsoft Office PowerPoint</Application>
  <PresentationFormat>Widescreen</PresentationFormat>
  <Paragraphs>22</Paragraphs>
  <Slides>6</Slides>
  <Notes>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Aptos</vt:lpstr>
      <vt:lpstr>Aptos Display</vt:lpstr>
      <vt:lpstr>Arial</vt:lpstr>
      <vt:lpstr>Office Theme</vt:lpstr>
      <vt:lpstr>Week 3 Lab Assignment #2</vt:lpstr>
      <vt:lpstr>3 Potential problems in this data set:</vt:lpstr>
      <vt:lpstr>PowerPoint Presentation</vt:lpstr>
      <vt:lpstr>Tools and database used:</vt:lpstr>
      <vt:lpstr>Plan for Schema changes overtime: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Logan Martin</dc:creator>
  <cp:lastModifiedBy>Logan Martin</cp:lastModifiedBy>
  <cp:revision>1</cp:revision>
  <dcterms:created xsi:type="dcterms:W3CDTF">2025-02-05T04:52:25Z</dcterms:created>
  <dcterms:modified xsi:type="dcterms:W3CDTF">2025-02-05T05:14:07Z</dcterms:modified>
</cp:coreProperties>
</file>

<file path=docProps/thumbnail.jpeg>
</file>